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4" r:id="rId3"/>
    <p:sldId id="275" r:id="rId4"/>
    <p:sldId id="276" r:id="rId5"/>
    <p:sldId id="277" r:id="rId6"/>
    <p:sldId id="278" r:id="rId7"/>
    <p:sldId id="285" r:id="rId8"/>
    <p:sldId id="269" r:id="rId9"/>
    <p:sldId id="286" r:id="rId10"/>
    <p:sldId id="272" r:id="rId11"/>
    <p:sldId id="270" r:id="rId12"/>
    <p:sldId id="284" r:id="rId13"/>
    <p:sldId id="273" r:id="rId14"/>
    <p:sldId id="287" r:id="rId15"/>
    <p:sldId id="267" r:id="rId16"/>
    <p:sldId id="265" r:id="rId17"/>
    <p:sldId id="266" r:id="rId18"/>
    <p:sldId id="259" r:id="rId19"/>
    <p:sldId id="260" r:id="rId20"/>
    <p:sldId id="262" r:id="rId21"/>
    <p:sldId id="257" r:id="rId22"/>
    <p:sldId id="258" r:id="rId23"/>
    <p:sldId id="261" r:id="rId24"/>
    <p:sldId id="292" r:id="rId25"/>
    <p:sldId id="289" r:id="rId26"/>
    <p:sldId id="290" r:id="rId27"/>
    <p:sldId id="291" r:id="rId28"/>
    <p:sldId id="279" r:id="rId29"/>
    <p:sldId id="271" r:id="rId30"/>
    <p:sldId id="288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C8995A-0D8B-4C67-A098-155E98AE43A0}" v="283" dt="2023-06-27T23:14:23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FE7510-0118-88E0-0EAE-927072446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E5C39-E0E8-CB53-E71F-098A70D952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8BD54-C4E7-4A04-86E4-3EEB940D89B3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917C6-8A93-B394-8A2C-B3204A5F80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F1192-2F42-ED71-02EF-960F5AEAD9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7E64-5017-4CCA-9019-6E7DC2197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61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754C5-465F-4E78-9695-B7D5067A7510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926F3-024F-4662-ACDC-2D0A566A85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05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9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43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46289"/>
            <a:ext cx="7976879" cy="2817585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55949"/>
            <a:ext cx="79768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EE10-F0E2-437A-8D7B-6F89BBEFB759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65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D441-167B-4961-9647-BF128DF2F66D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6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72DC-AA85-4C95-BDFA-56111F2BEDAF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2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246D-3D70-4185-AFC4-D7181F7A57DC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07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2E1-82F0-4B9B-82A6-7710A0689572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9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7B37-44FB-4CA1-9ED2-B36CE796456D}" type="datetime5">
              <a:rPr lang="en-GB" smtClean="0"/>
              <a:t>16-Aug-23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42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E223-C63F-4F9E-A70A-267DB8D1BBE8}" type="datetime5">
              <a:rPr lang="en-GB" smtClean="0"/>
              <a:t>16-Aug-23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8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38E5-424F-4DCD-9DC1-2E0F78375B79}" type="datetime5">
              <a:rPr lang="en-GB" smtClean="0"/>
              <a:t>16-Aug-23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8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61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A089-C65B-44DB-9168-8BD0106A8F2B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4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fld id="{AF4F840F-126E-4C16-B4D5-8BEB16EB7DF4}" type="datetime5">
              <a:rPr lang="en-GB" smtClean="0"/>
              <a:t>16-Aug-23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r>
              <a:rPr lang="en-GB"/>
              <a:t>DYGHP: Art Bible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9300" y="63563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rbon Regular" panose="02000506030000020003" pitchFamily="50" charset="0"/>
              </a:defRPr>
            </a:lvl1pPr>
          </a:lstStyle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470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otek ExtraWide Black" panose="02000500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45.wmf"/><Relationship Id="rId7" Type="http://schemas.openxmlformats.org/officeDocument/2006/relationships/image" Target="../media/image4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4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8.jpg"/><Relationship Id="rId7" Type="http://schemas.openxmlformats.org/officeDocument/2006/relationships/image" Target="../media/image1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7465-A147-9671-06A5-EA9F2900E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400" dirty="0"/>
              <a:t>DYGHP?: 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7925B-D812-8422-4394-CD7510603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36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artoon, Text, Darstellung enthält.&#10;&#10;Automatisch generierte Beschreibung">
            <a:extLst>
              <a:ext uri="{FF2B5EF4-FFF2-40B4-BE49-F238E27FC236}">
                <a16:creationId xmlns:a16="http://schemas.microsoft.com/office/drawing/2014/main" id="{110A603E-BCA0-5136-A733-F8E87B5C7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78671"/>
            <a:ext cx="9906000" cy="5195959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6BBDD68-B15C-C2D8-46AA-F8757A7D8291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Apotek ExtraWide Black" panose="02000500020000020004" pitchFamily="50" charset="0"/>
              </a:rPr>
              <a:t>Colour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5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, 3D-Modellierung, PC-Spiel enthält.&#10;&#10;Automatisch generierte Beschreibung">
            <a:extLst>
              <a:ext uri="{FF2B5EF4-FFF2-40B4-BE49-F238E27FC236}">
                <a16:creationId xmlns:a16="http://schemas.microsoft.com/office/drawing/2014/main" id="{D385898A-F7E2-CCE1-75EB-16B5DA847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10421"/>
            <a:ext cx="9906000" cy="5195959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F754D1C-E1EA-E5FC-5EF7-D26EF84FDF0B}"/>
              </a:ext>
            </a:extLst>
          </p:cNvPr>
          <p:cNvSpPr txBox="1"/>
          <p:nvPr/>
        </p:nvSpPr>
        <p:spPr>
          <a:xfrm>
            <a:off x="4809265" y="377313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Lines &amp; Canvas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Zeichnung, Darstellung, Cartoon enthält.&#10;&#10;Automatisch generierte Beschreibung">
            <a:extLst>
              <a:ext uri="{FF2B5EF4-FFF2-40B4-BE49-F238E27FC236}">
                <a16:creationId xmlns:a16="http://schemas.microsoft.com/office/drawing/2014/main" id="{23843D63-0D8F-4355-1C94-D79C80D5C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7" y="919969"/>
            <a:ext cx="9303026" cy="5751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64A85-196A-0262-52D6-BB65DF137BF1}"/>
              </a:ext>
            </a:extLst>
          </p:cNvPr>
          <p:cNvSpPr txBox="1"/>
          <p:nvPr/>
        </p:nvSpPr>
        <p:spPr>
          <a:xfrm>
            <a:off x="4794626" y="146823"/>
            <a:ext cx="3065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Level of Detail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96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huhwerk, Person, Cartoon enthält.&#10;&#10;Automatisch generierte Beschreibung">
            <a:extLst>
              <a:ext uri="{FF2B5EF4-FFF2-40B4-BE49-F238E27FC236}">
                <a16:creationId xmlns:a16="http://schemas.microsoft.com/office/drawing/2014/main" id="{C386A6D5-93E9-EE70-9521-4DC28D34B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3688"/>
            <a:ext cx="9906000" cy="507518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635404D5-BFF0-302D-EAFD-7355655E07B8}"/>
              </a:ext>
            </a:extLst>
          </p:cNvPr>
          <p:cNvSpPr txBox="1"/>
          <p:nvPr/>
        </p:nvSpPr>
        <p:spPr>
          <a:xfrm>
            <a:off x="5153910" y="25540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Animation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2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583655-A7FF-08CB-B2A9-E6BFC4AE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82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painting, screenshot&#10;&#10;Description automatically generated">
            <a:extLst>
              <a:ext uri="{FF2B5EF4-FFF2-40B4-BE49-F238E27FC236}">
                <a16:creationId xmlns:a16="http://schemas.microsoft.com/office/drawing/2014/main" id="{B64B649C-FF4F-69AF-B930-292B5F12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81" y="395785"/>
            <a:ext cx="6830638" cy="60664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EA69D6-C406-C090-E938-324F1CFC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17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mountain, screenshot&#10;&#10;Description automatically generated">
            <a:extLst>
              <a:ext uri="{FF2B5EF4-FFF2-40B4-BE49-F238E27FC236}">
                <a16:creationId xmlns:a16="http://schemas.microsoft.com/office/drawing/2014/main" id="{87F3B45B-C9AE-0E52-9F2C-68462FE96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97" y="348018"/>
            <a:ext cx="6938206" cy="61619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C8832B-E66E-6BB0-A9FD-13816C37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3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tree, outdoor&#10;&#10;Description automatically generated">
            <a:extLst>
              <a:ext uri="{FF2B5EF4-FFF2-40B4-BE49-F238E27FC236}">
                <a16:creationId xmlns:a16="http://schemas.microsoft.com/office/drawing/2014/main" id="{873A235A-6BAB-61F9-8558-0DAB1478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33" y="416257"/>
            <a:ext cx="6784534" cy="60254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5E2642-7FE4-A9C7-BE98-A5804566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7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9849-0119-2F18-1712-49E282DB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  <a:br>
              <a:rPr lang="en-GB" dirty="0"/>
            </a:br>
            <a:r>
              <a:rPr lang="en-GB" dirty="0"/>
              <a:t>Inspiration</a:t>
            </a:r>
          </a:p>
        </p:txBody>
      </p:sp>
      <p:pic>
        <p:nvPicPr>
          <p:cNvPr id="9" name="Content Placeholder 8" descr="A picture containing text, art, collage, graphic design&#10;&#10;Description automatically generated">
            <a:extLst>
              <a:ext uri="{FF2B5EF4-FFF2-40B4-BE49-F238E27FC236}">
                <a16:creationId xmlns:a16="http://schemas.microsoft.com/office/drawing/2014/main" id="{97008FB7-4B09-48A3-1277-293D04332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36" y="987425"/>
            <a:ext cx="6027904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7A166-A571-F839-2D73-F7BDD67FD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 main point we want to stick to throughout the UI is the relation to </a:t>
            </a:r>
            <a:r>
              <a:rPr lang="en-GB" dirty="0">
                <a:latin typeface="Carbon Bold" panose="02000806020000020003" pitchFamily="50" charset="0"/>
              </a:rPr>
              <a:t>HANAFUDA CARDS </a:t>
            </a:r>
            <a:r>
              <a:rPr lang="en-GB" dirty="0"/>
              <a:t>this will create a sense of place and commonality throughout the UI, this will further be supported by a </a:t>
            </a:r>
            <a:r>
              <a:rPr lang="en-GB" dirty="0">
                <a:latin typeface="Carbon Bold" panose="02000806020000020003" pitchFamily="50" charset="0"/>
              </a:rPr>
              <a:t>RESTRICTED COLOUR PALETTE</a:t>
            </a:r>
            <a:r>
              <a:rPr lang="en-GB" dirty="0"/>
              <a:t>.</a:t>
            </a:r>
          </a:p>
          <a:p>
            <a:r>
              <a:rPr lang="en-GB" sz="1800" dirty="0">
                <a:latin typeface="Carbon Bold" panose="02000806020000020003" pitchFamily="50" charset="0"/>
              </a:rPr>
              <a:t>Keywords</a:t>
            </a:r>
            <a:endParaRPr lang="en-GB" dirty="0">
              <a:latin typeface="Carbon Bold" panose="0200080602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Hanafuda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Calligraphy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Kamon</a:t>
            </a:r>
            <a:r>
              <a:rPr lang="en-GB" dirty="0"/>
              <a:t> (emblems)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C83B-A5BE-C33F-505C-5E93ACE3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EB4C7-6FD2-A71C-2BAD-21FC75D7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FC159-D89C-166F-EC8B-8AEFBEBD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36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6ABDA-11F9-CC78-3B85-5B851F4E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Boards</a:t>
            </a:r>
            <a:endParaRPr lang="en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19B82EA-ABD6-46DB-F0C8-5F8CB3E57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rbon Regular" panose="02000506030000020003"/>
              </a:rPr>
              <a:t>Style | Character | Enemy | Environment | </a:t>
            </a:r>
            <a:r>
              <a:rPr lang="en-US" dirty="0" err="1">
                <a:latin typeface="Carbon Regular" panose="02000506030000020003"/>
              </a:rPr>
              <a:t>Colour</a:t>
            </a:r>
            <a:endParaRPr lang="en-DE" dirty="0">
              <a:latin typeface="Carbon Regular" panose="0200050603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91040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115A-940C-3110-F948-12CD8452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076339-0C86-D3D1-3334-1517D3FB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820600"/>
            <a:ext cx="6172200" cy="32072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09F41-3A1D-8C5B-A30A-4DAEA99F4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Refrence</a:t>
            </a:r>
            <a:r>
              <a:rPr lang="de-DE" dirty="0"/>
              <a:t> </a:t>
            </a:r>
            <a:r>
              <a:rPr lang="en-GB" dirty="0"/>
              <a:t>works</a:t>
            </a:r>
            <a:r>
              <a:rPr lang="de-DE" dirty="0"/>
              <a:t>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Pathless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Sky: Children of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Aragami</a:t>
            </a:r>
            <a:r>
              <a:rPr lang="en-GB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Bad North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5B0E9-8C1A-E08E-22E0-E7100AB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12F2-B127-2AB8-E099-C6A66A18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9D341-2F6A-BBA4-DB76-319582EC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20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3681A5-A55D-821D-02C2-9354F643407E}"/>
              </a:ext>
            </a:extLst>
          </p:cNvPr>
          <p:cNvSpPr txBox="1"/>
          <p:nvPr/>
        </p:nvSpPr>
        <p:spPr>
          <a:xfrm>
            <a:off x="4772025" y="5421170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Ink Painting style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288C9-16F3-DC12-442F-10B081678B87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999320" y="4546600"/>
            <a:ext cx="2064" cy="874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B434A1-F2DC-68D0-A04E-7F9AB57B5FE9}"/>
              </a:ext>
            </a:extLst>
          </p:cNvPr>
          <p:cNvSpPr txBox="1"/>
          <p:nvPr/>
        </p:nvSpPr>
        <p:spPr>
          <a:xfrm>
            <a:off x="8483919" y="1258028"/>
            <a:ext cx="245871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Clear iconography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BF1EF-4729-7A66-3B92-8B13380B101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713278" y="1596582"/>
            <a:ext cx="0" cy="752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62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6572A2-8770-A66F-7EB9-51C22FAD47FF}"/>
              </a:ext>
            </a:extLst>
          </p:cNvPr>
          <p:cNvSpPr/>
          <p:nvPr/>
        </p:nvSpPr>
        <p:spPr>
          <a:xfrm>
            <a:off x="685800" y="1965960"/>
            <a:ext cx="2423160" cy="4218454"/>
          </a:xfrm>
          <a:prstGeom prst="roundRect">
            <a:avLst>
              <a:gd name="adj" fmla="val 69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85D8-6064-D9F9-38EB-FD7469D6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STYLE GUIDE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ED001-2223-86C5-3037-484615F6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246D-3D70-4185-AFC4-D7181F7A57DC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32215-D207-0698-581D-A7DA1E89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9F81F-6D34-7E56-4DBA-C5CECA34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0368D5-11B6-5879-9EBB-071C7068E0C6}"/>
              </a:ext>
            </a:extLst>
          </p:cNvPr>
          <p:cNvGrpSpPr/>
          <p:nvPr/>
        </p:nvGrpSpPr>
        <p:grpSpPr>
          <a:xfrm>
            <a:off x="954831" y="2628900"/>
            <a:ext cx="1785218" cy="3295818"/>
            <a:chOff x="1056431" y="2044746"/>
            <a:chExt cx="2103628" cy="388365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E287E41-0CE9-A4DA-FA03-7E911F7B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6431" y="2098535"/>
              <a:ext cx="526371" cy="380551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1BAB19-192C-4CB4-3AF2-2FD99CE138A1}"/>
                </a:ext>
              </a:extLst>
            </p:cNvPr>
            <p:cNvSpPr txBox="1"/>
            <p:nvPr/>
          </p:nvSpPr>
          <p:spPr>
            <a:xfrm>
              <a:off x="1754842" y="204474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#ffffff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7A04DC-6CD4-8292-FD2D-4041AAE0DAD9}"/>
                </a:ext>
              </a:extLst>
            </p:cNvPr>
            <p:cNvSpPr txBox="1"/>
            <p:nvPr/>
          </p:nvSpPr>
          <p:spPr>
            <a:xfrm>
              <a:off x="1754841" y="2547190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#cc2c52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6E12D-3C90-A77C-BFA9-6BB0D9BEA01C}"/>
                </a:ext>
              </a:extLst>
            </p:cNvPr>
            <p:cNvSpPr txBox="1"/>
            <p:nvPr/>
          </p:nvSpPr>
          <p:spPr>
            <a:xfrm>
              <a:off x="1754840" y="3049634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#282830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F28899-ECAD-ADA4-11D6-E909AB9243AD}"/>
                </a:ext>
              </a:extLst>
            </p:cNvPr>
            <p:cNvSpPr txBox="1"/>
            <p:nvPr/>
          </p:nvSpPr>
          <p:spPr>
            <a:xfrm>
              <a:off x="1754839" y="552946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#000000</a:t>
              </a:r>
            </a:p>
          </p:txBody>
        </p:sp>
      </p:grpSp>
      <p:pic>
        <p:nvPicPr>
          <p:cNvPr id="24" name="Picture 23" descr="A picture containing art, text, design, illustration&#10;&#10;Description automatically generated">
            <a:extLst>
              <a:ext uri="{FF2B5EF4-FFF2-40B4-BE49-F238E27FC236}">
                <a16:creationId xmlns:a16="http://schemas.microsoft.com/office/drawing/2014/main" id="{9CEFC2E0-89E0-786C-6D0C-29808332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686786"/>
            <a:ext cx="2545692" cy="1355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EFF1CF-9F7F-F5F7-F178-85B4ADB9401B}"/>
              </a:ext>
            </a:extLst>
          </p:cNvPr>
          <p:cNvSpPr txBox="1"/>
          <p:nvPr/>
        </p:nvSpPr>
        <p:spPr>
          <a:xfrm>
            <a:off x="3581400" y="2044746"/>
            <a:ext cx="3528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rbon Bold" panose="02000806020000020003" pitchFamily="50" charset="0"/>
              </a:rPr>
              <a:t>HANAFUDA CARDS</a:t>
            </a:r>
          </a:p>
          <a:p>
            <a:endParaRPr lang="de-DE" sz="1600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These are the core thematic of the UI. Added </a:t>
            </a:r>
            <a:r>
              <a:rPr lang="en-GB" sz="1600" dirty="0">
                <a:latin typeface="Carbon Bold" panose="02000806020000020003" pitchFamily="50" charset="0"/>
              </a:rPr>
              <a:t>DISTRESS</a:t>
            </a:r>
            <a:r>
              <a:rPr lang="en-GB" sz="1600" dirty="0">
                <a:latin typeface="Carbon Regular" panose="02000506030000020003" pitchFamily="50" charset="0"/>
              </a:rPr>
              <a:t> effect to help it give an aged and rugged look and feel.</a:t>
            </a:r>
          </a:p>
          <a:p>
            <a:r>
              <a:rPr lang="en-GB" sz="1600" dirty="0">
                <a:latin typeface="Carbon Regular" panose="02000506030000020003" pitchFamily="50" charset="0"/>
              </a:rPr>
              <a:t>While the colour palette will be restrictive hanafuda cards should have more </a:t>
            </a:r>
            <a:r>
              <a:rPr lang="en-GB" sz="1600" dirty="0">
                <a:latin typeface="Carbon Bold" panose="02000806020000020003" pitchFamily="50" charset="0"/>
              </a:rPr>
              <a:t>FREEDOM WITH COLOUR</a:t>
            </a:r>
            <a:r>
              <a:rPr lang="en-GB" sz="1600" dirty="0">
                <a:latin typeface="Carbon Regular" panose="02000506030000020003" pitchFamily="50" charset="0"/>
              </a:rPr>
              <a:t> choice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2275BD-3833-F119-58F5-BD094B80496B}"/>
              </a:ext>
            </a:extLst>
          </p:cNvPr>
          <p:cNvSpPr txBox="1"/>
          <p:nvPr/>
        </p:nvSpPr>
        <p:spPr>
          <a:xfrm>
            <a:off x="838200" y="2044746"/>
            <a:ext cx="197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rbon Bold" panose="02000806020000020003" pitchFamily="50" charset="0"/>
              </a:rPr>
              <a:t>COLOUR PALETTE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BFC90-ECE5-75B0-EC58-ECA5D354195B}"/>
              </a:ext>
            </a:extLst>
          </p:cNvPr>
          <p:cNvSpPr txBox="1"/>
          <p:nvPr/>
        </p:nvSpPr>
        <p:spPr>
          <a:xfrm>
            <a:off x="7877824" y="2039415"/>
            <a:ext cx="231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Bold" panose="02000806020000020003" pitchFamily="50" charset="0"/>
              </a:rPr>
              <a:t>FONT</a:t>
            </a:r>
          </a:p>
        </p:txBody>
      </p:sp>
      <p:pic>
        <p:nvPicPr>
          <p:cNvPr id="8" name="Picture 7" descr="A picture containing text, font, handwriting, typography&#10;&#10;Description automatically generated">
            <a:extLst>
              <a:ext uri="{FF2B5EF4-FFF2-40B4-BE49-F238E27FC236}">
                <a16:creationId xmlns:a16="http://schemas.microsoft.com/office/drawing/2014/main" id="{251736F9-5874-24DB-2E32-C0A61BFEA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11" y="2922359"/>
            <a:ext cx="2308860" cy="1118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21276-827F-8E8A-E691-BE682F02B83F}"/>
              </a:ext>
            </a:extLst>
          </p:cNvPr>
          <p:cNvSpPr txBox="1"/>
          <p:nvPr/>
        </p:nvSpPr>
        <p:spPr>
          <a:xfrm>
            <a:off x="7877822" y="4506446"/>
            <a:ext cx="31775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Regular" panose="02000506030000020003" pitchFamily="50" charset="0"/>
              </a:rPr>
              <a:t>Osake.ttf</a:t>
            </a:r>
          </a:p>
          <a:p>
            <a:endParaRPr lang="en-GB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Reflects the calligraphic elements of the UI</a:t>
            </a:r>
          </a:p>
        </p:txBody>
      </p:sp>
    </p:spTree>
    <p:extLst>
      <p:ext uri="{BB962C8B-B14F-4D97-AF65-F5344CB8AC3E}">
        <p14:creationId xmlns:p14="http://schemas.microsoft.com/office/powerpoint/2010/main" val="279887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DESIGN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</a:t>
            </a:r>
            <a:endParaRPr lang="en-GB" dirty="0"/>
          </a:p>
        </p:txBody>
      </p:sp>
      <p:pic>
        <p:nvPicPr>
          <p:cNvPr id="33" name="Content Placeholder 32" descr="A picture containing screenshot, graphics, graphic design, symbol&#10;&#10;Description automatically generated">
            <a:extLst>
              <a:ext uri="{FF2B5EF4-FFF2-40B4-BE49-F238E27FC236}">
                <a16:creationId xmlns:a16="http://schemas.microsoft.com/office/drawing/2014/main" id="{B6C9B175-E448-5ED8-37AC-2C7621E08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64" y="2754404"/>
            <a:ext cx="2763836" cy="60306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FLOATING ACTION</a:t>
            </a:r>
            <a:endParaRPr lang="en-GB" dirty="0"/>
          </a:p>
        </p:txBody>
      </p:sp>
      <p:pic>
        <p:nvPicPr>
          <p:cNvPr id="31" name="Content Placeholder 30" descr="A picture containing graphics, screenshot, logo, graphic design&#10;&#10;Description automatically generated">
            <a:extLst>
              <a:ext uri="{FF2B5EF4-FFF2-40B4-BE49-F238E27FC236}">
                <a16:creationId xmlns:a16="http://schemas.microsoft.com/office/drawing/2014/main" id="{C64C0E62-C663-480A-D0A6-15C40CD654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7" y="2656930"/>
            <a:ext cx="3109914" cy="7980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22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8382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COMMON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C762F5F0-7A53-F91D-A3BE-6408541D5D10}"/>
              </a:ext>
            </a:extLst>
          </p:cNvPr>
          <p:cNvSpPr txBox="1">
            <a:spLocks/>
          </p:cNvSpPr>
          <p:nvPr/>
        </p:nvSpPr>
        <p:spPr>
          <a:xfrm>
            <a:off x="1606550" y="4667250"/>
            <a:ext cx="8978900" cy="65009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5021582" y="3689728"/>
            <a:ext cx="19435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Outlined Elements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BF402A9-D83E-C2CB-674E-D15C0BA89472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3429000" y="3384561"/>
            <a:ext cx="1592582" cy="474445"/>
          </a:xfrm>
          <a:prstGeom prst="bentConnector3">
            <a:avLst>
              <a:gd name="adj1" fmla="val 100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A32D8BB-9865-DFD2-543B-9C1DE2476A19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965156" y="3233738"/>
            <a:ext cx="1766888" cy="625267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9F8C306-4EFD-7D31-9CDB-116396D41823}"/>
              </a:ext>
            </a:extLst>
          </p:cNvPr>
          <p:cNvSpPr txBox="1"/>
          <p:nvPr/>
        </p:nvSpPr>
        <p:spPr>
          <a:xfrm>
            <a:off x="6569395" y="5551489"/>
            <a:ext cx="204120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Hanafuda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DC1A0B7-A62C-5D0F-6239-293248038193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5324475" y="5349876"/>
            <a:ext cx="1244920" cy="370891"/>
          </a:xfrm>
          <a:prstGeom prst="bentConnector3">
            <a:avLst>
              <a:gd name="adj1" fmla="val 999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BBD4D9C-3C07-AADD-BD79-BCBC90239C6F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8610600" y="5381398"/>
            <a:ext cx="1671638" cy="339368"/>
          </a:xfrm>
          <a:prstGeom prst="bentConnector3">
            <a:avLst>
              <a:gd name="adj1" fmla="val 1001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07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BUTTONS CONT.</a:t>
            </a:r>
          </a:p>
          <a:p>
            <a:r>
              <a:rPr lang="de-DE" dirty="0"/>
              <a:t>CHECKBOX / RADIO / SWITCH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SLIDER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23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61849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BRUSH ELEMENTS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7042469" y="3234795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Gradient reinforces forward progression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0F593F3-1CD3-E60B-C9C1-33B4735DEB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30988" y="2587654"/>
            <a:ext cx="4265612" cy="355468"/>
          </a:xfrm>
        </p:spPr>
      </p:pic>
      <p:pic>
        <p:nvPicPr>
          <p:cNvPr id="13" name="Content Placeholder 12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BD04F8F6-6454-61ED-B27C-BBCFD6042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63" y="3123584"/>
            <a:ext cx="2128838" cy="2447570"/>
          </a:xfrm>
        </p:spPr>
      </p:pic>
      <p:pic>
        <p:nvPicPr>
          <p:cNvPr id="20" name="Picture 19" descr="A picture containing sketch, art, drawing, graphics&#10;&#10;Description automatically generated">
            <a:extLst>
              <a:ext uri="{FF2B5EF4-FFF2-40B4-BE49-F238E27FC236}">
                <a16:creationId xmlns:a16="http://schemas.microsoft.com/office/drawing/2014/main" id="{CFB8080C-BB5A-2A4F-0E1F-2DB9C2F98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38" y="4585756"/>
            <a:ext cx="2513012" cy="133773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1388A1-7EAC-B565-0969-E2EF188CA172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8267700" y="2841500"/>
            <a:ext cx="4128" cy="393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4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VFX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318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creenshot, art, music&#10;&#10;Description automatically generated">
            <a:extLst>
              <a:ext uri="{FF2B5EF4-FFF2-40B4-BE49-F238E27FC236}">
                <a16:creationId xmlns:a16="http://schemas.microsoft.com/office/drawing/2014/main" id="{551B915F-4AF3-E4BB-4853-DF903FEDB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97" y="1825625"/>
            <a:ext cx="6152605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36FC4-C5B1-465A-D08D-55ECB431E64C}"/>
              </a:ext>
            </a:extLst>
          </p:cNvPr>
          <p:cNvSpPr txBox="1"/>
          <p:nvPr/>
        </p:nvSpPr>
        <p:spPr>
          <a:xfrm>
            <a:off x="3118806" y="2105281"/>
            <a:ext cx="2977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Simple two color scheme, maybe some light gradients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297B8-F37B-4CD7-77C1-0A78079C707B}"/>
              </a:ext>
            </a:extLst>
          </p:cNvPr>
          <p:cNvSpPr txBox="1"/>
          <p:nvPr/>
        </p:nvSpPr>
        <p:spPr>
          <a:xfrm>
            <a:off x="1094717" y="3093353"/>
            <a:ext cx="2344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Generally reduced,</a:t>
            </a:r>
            <a:endParaRPr lang="en-US" sz="1600" dirty="0">
              <a:latin typeface="Carbon Regular" panose="02000506030000020003" pitchFamily="50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minimalistic effects</a:t>
            </a:r>
            <a:endParaRPr lang="en-US" sz="1600" dirty="0">
              <a:latin typeface="Carbon Regular" panose="02000506030000020003" pitchFamily="50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that get across what they are supposed to be, but are not taking the attention from the action</a:t>
            </a:r>
            <a:endParaRPr lang="en-US" sz="1600" dirty="0">
              <a:latin typeface="Carbon Regular" panose="020005060300000200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258E2-39D3-86FA-6BD6-1499269D454F}"/>
              </a:ext>
            </a:extLst>
          </p:cNvPr>
          <p:cNvSpPr txBox="1"/>
          <p:nvPr/>
        </p:nvSpPr>
        <p:spPr>
          <a:xfrm>
            <a:off x="9199088" y="2690056"/>
            <a:ext cx="21547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Visually, effects should orient on the woodblock print style. Make them flat (2D) and minimalistic. They should look like they could exist on a piece of paper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3E214-94DF-CDE2-2127-FE8DEF46F259}"/>
              </a:ext>
            </a:extLst>
          </p:cNvPr>
          <p:cNvSpPr txBox="1"/>
          <p:nvPr/>
        </p:nvSpPr>
        <p:spPr>
          <a:xfrm>
            <a:off x="4300298" y="5592188"/>
            <a:ext cx="3810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Reduced shape complexity, more like in the left than like in the right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EE427-795F-BC5F-2CE3-B97976E1A65C}"/>
              </a:ext>
            </a:extLst>
          </p:cNvPr>
          <p:cNvSpPr txBox="1"/>
          <p:nvPr/>
        </p:nvSpPr>
        <p:spPr>
          <a:xfrm>
            <a:off x="6616755" y="2055848"/>
            <a:ext cx="241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Muted Colors like in the wood block prints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72CE2-22C5-AF8A-D92A-DAF4DE54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629"/>
            <a:ext cx="10515600" cy="1325563"/>
          </a:xfrm>
        </p:spPr>
        <p:txBody>
          <a:bodyPr/>
          <a:lstStyle/>
          <a:p>
            <a:r>
              <a:rPr lang="de-DE" dirty="0"/>
              <a:t>General Environmental Effect Guidelines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930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1706-D0F5-C623-AD68-47A5CA72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Effect Guidelines</a:t>
            </a:r>
            <a:endParaRPr lang="en-GB" dirty="0"/>
          </a:p>
        </p:txBody>
      </p:sp>
      <p:pic>
        <p:nvPicPr>
          <p:cNvPr id="7" name="Content Placeholder 6" descr="A picture containing screenshot, darkness, black, night&#10;&#10;Description automatically generated">
            <a:extLst>
              <a:ext uri="{FF2B5EF4-FFF2-40B4-BE49-F238E27FC236}">
                <a16:creationId xmlns:a16="http://schemas.microsoft.com/office/drawing/2014/main" id="{15357998-4C6B-E09E-B794-1674680F2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97" y="1825625"/>
            <a:ext cx="615260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01223-8B0F-BF47-81BC-DBA9EAF16F6D}"/>
              </a:ext>
            </a:extLst>
          </p:cNvPr>
          <p:cNvSpPr txBox="1"/>
          <p:nvPr/>
        </p:nvSpPr>
        <p:spPr>
          <a:xfrm>
            <a:off x="1651676" y="4574394"/>
            <a:ext cx="3514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arbon Regular" panose="02000506030000020003" pitchFamily="50" charset="0"/>
              </a:rPr>
              <a:t>Flipbook Animations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E1239-9104-498A-88B7-AD2A3E9C6800}"/>
              </a:ext>
            </a:extLst>
          </p:cNvPr>
          <p:cNvSpPr txBox="1"/>
          <p:nvPr/>
        </p:nvSpPr>
        <p:spPr>
          <a:xfrm>
            <a:off x="1651677" y="5036058"/>
            <a:ext cx="3514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Minimal 2D effects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FFFF"/>
                </a:solidFill>
                <a:latin typeface="Carbon Regular" panose="02000506030000020003" pitchFamily="50" charset="0"/>
              </a:rPr>
              <a:t>Basecolor</a:t>
            </a: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 + Accent Color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Maybe Shading</a:t>
            </a:r>
            <a:endParaRPr lang="LID4096" dirty="0">
              <a:latin typeface="Carbon Regular" panose="02000506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55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AC3EA6-4756-6D5B-C8C0-D076D2D1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GB" dirty="0"/>
              <a:t>Key 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13822-085C-8BE1-30CC-CA27A71F77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Stylized, cartoony/toon, </a:t>
            </a:r>
            <a:r>
              <a:rPr lang="en-US" sz="1800" dirty="0" err="1">
                <a:solidFill>
                  <a:srgbClr val="FFFFFF"/>
                </a:solidFill>
              </a:rPr>
              <a:t>cel</a:t>
            </a:r>
            <a:r>
              <a:rPr lang="en-US" sz="1800" dirty="0">
                <a:solidFill>
                  <a:srgbClr val="FFFFFF"/>
                </a:solidFill>
              </a:rPr>
              <a:t>-shaded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Traditional 2d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flipbook animations / Sub UV animations</a:t>
            </a:r>
            <a:endParaRPr lang="LID4096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EA924-4C42-73A7-5126-8FC3693E53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028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60D423-B605-13BD-DA11-CC705121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74C882E-3CD2-D04A-2A0B-DD009FB1E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| Pipelines | Asset Lists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35299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797A9-451A-3677-D8F5-C7CBCE836823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Details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FC2895-F967-B580-639B-FCABB600C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14" y="1674423"/>
            <a:ext cx="4626349" cy="280678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A767DF1-CDD4-41D4-B480-21DE4AB4C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20" y="4985499"/>
            <a:ext cx="5252714" cy="150914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49FE684-42B7-BF73-9EDE-60C656A94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77" y="1674423"/>
            <a:ext cx="4476520" cy="2806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CEA003-438B-78C0-52C0-976968B15EF9}"/>
              </a:ext>
            </a:extLst>
          </p:cNvPr>
          <p:cNvSpPr txBox="1"/>
          <p:nvPr/>
        </p:nvSpPr>
        <p:spPr>
          <a:xfrm>
            <a:off x="2630070" y="1299278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Used Programs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95797-DA89-97D5-DD66-8F1D8C1510A9}"/>
              </a:ext>
            </a:extLst>
          </p:cNvPr>
          <p:cNvSpPr txBox="1"/>
          <p:nvPr/>
        </p:nvSpPr>
        <p:spPr>
          <a:xfrm>
            <a:off x="7402027" y="1339421"/>
            <a:ext cx="2423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Naming Conventions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0533B-C6F8-A5D3-98CA-CAF319287AF3}"/>
              </a:ext>
            </a:extLst>
          </p:cNvPr>
          <p:cNvSpPr txBox="1"/>
          <p:nvPr/>
        </p:nvSpPr>
        <p:spPr>
          <a:xfrm>
            <a:off x="5097777" y="4646945"/>
            <a:ext cx="2532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Technical Limitations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CC32B-D7E2-09E6-3BC2-AAE7146F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8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Collage, Säugetier, Kunst enthält.&#10;&#10;Automatisch generierte Beschreibung">
            <a:extLst>
              <a:ext uri="{FF2B5EF4-FFF2-40B4-BE49-F238E27FC236}">
                <a16:creationId xmlns:a16="http://schemas.microsoft.com/office/drawing/2014/main" id="{894B3B52-D8D2-C3A8-D905-B145DB2D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3" y="940387"/>
            <a:ext cx="8746434" cy="49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0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rift, Diagramm, Reihe enthält.&#10;&#10;Automatisch generierte Beschreibung">
            <a:extLst>
              <a:ext uri="{FF2B5EF4-FFF2-40B4-BE49-F238E27FC236}">
                <a16:creationId xmlns:a16="http://schemas.microsoft.com/office/drawing/2014/main" id="{26B73AA0-AA86-185F-BD9A-535697B55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2"/>
          <a:stretch/>
        </p:blipFill>
        <p:spPr>
          <a:xfrm>
            <a:off x="1143000" y="983698"/>
            <a:ext cx="9906000" cy="165495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Pipelines &amp; Planning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7" name="Grafik 6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7A7DCA12-A7FE-BE14-FDBC-9EBC221A2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3061573"/>
            <a:ext cx="4756150" cy="3677434"/>
          </a:xfrm>
          <a:prstGeom prst="rect">
            <a:avLst/>
          </a:prstGeom>
        </p:spPr>
      </p:pic>
      <p:pic>
        <p:nvPicPr>
          <p:cNvPr id="9" name="Grafik 8" descr="Ein Bild, das Text, Diagramm, Screenshot enthält.&#10;&#10;Automatisch generierte Beschreibung">
            <a:extLst>
              <a:ext uri="{FF2B5EF4-FFF2-40B4-BE49-F238E27FC236}">
                <a16:creationId xmlns:a16="http://schemas.microsoft.com/office/drawing/2014/main" id="{E04446E8-0A2B-2840-A9EB-2505C69C9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73" y="3061574"/>
            <a:ext cx="4355472" cy="3685399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73F8A3F5-E3CE-DC4F-D94E-982D8770692A}"/>
              </a:ext>
            </a:extLst>
          </p:cNvPr>
          <p:cNvSpPr txBox="1"/>
          <p:nvPr/>
        </p:nvSpPr>
        <p:spPr>
          <a:xfrm>
            <a:off x="2915950" y="2735781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PBS - Art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0DF335F-2C84-CB46-5139-DAA784E70058}"/>
              </a:ext>
            </a:extLst>
          </p:cNvPr>
          <p:cNvSpPr txBox="1"/>
          <p:nvPr/>
        </p:nvSpPr>
        <p:spPr>
          <a:xfrm>
            <a:off x="7442337" y="2735781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State Machines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50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51D0872E-A215-C34F-9C09-8636DE3C40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8587" y="4111811"/>
          <a:ext cx="5120713" cy="224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060240" imgH="6628320" progId="">
                  <p:embed/>
                </p:oleObj>
              </mc:Choice>
              <mc:Fallback>
                <p:oleObj r:id="rId2" imgW="15060240" imgH="6628320" progId="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51D0872E-A215-C34F-9C09-8636DE3C40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88587" y="4111811"/>
                        <a:ext cx="5120713" cy="224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BA892E5C-CDB3-4DCB-2EC1-C1CCAE0127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8587" y="1930584"/>
          <a:ext cx="5135249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225120" imgH="6107760" progId="">
                  <p:embed/>
                </p:oleObj>
              </mc:Choice>
              <mc:Fallback>
                <p:oleObj r:id="rId4" imgW="15225120" imgH="6107760" progId="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BA892E5C-CDB3-4DCB-2EC1-C1CCAE0127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88587" y="1930584"/>
                        <a:ext cx="5135249" cy="205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21E68A7A-4418-96A5-2BD8-FAA20B7266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8275" y="1799201"/>
          <a:ext cx="4257675" cy="4695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7656840" imgH="8469720" progId="">
                  <p:embed/>
                </p:oleObj>
              </mc:Choice>
              <mc:Fallback>
                <p:oleObj r:id="rId6" imgW="7656840" imgH="8469720" progId="">
                  <p:embed/>
                  <p:pic>
                    <p:nvPicPr>
                      <p:cNvPr id="12" name="Objekt 11">
                        <a:extLst>
                          <a:ext uri="{FF2B5EF4-FFF2-40B4-BE49-F238E27FC236}">
                            <a16:creationId xmlns:a16="http://schemas.microsoft.com/office/drawing/2014/main" id="{21E68A7A-4418-96A5-2BD8-FAA20B7266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38275" y="1799201"/>
                        <a:ext cx="4257675" cy="4695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4312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55CF8835-6A3E-898A-D116-CDE240D6ED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0185" y="4384141"/>
          <a:ext cx="4402675" cy="2313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174360" imgH="7999920" progId="">
                  <p:embed/>
                </p:oleObj>
              </mc:Choice>
              <mc:Fallback>
                <p:oleObj r:id="rId2" imgW="15174360" imgH="7999920" progId="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55CF8835-6A3E-898A-D116-CDE240D6ED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60185" y="4384141"/>
                        <a:ext cx="4402675" cy="2313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4B3E6B5E-7F6D-C2FC-0BBD-BCE48C3C2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0184" y="2450709"/>
          <a:ext cx="4402675" cy="1877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123600" imgH="6463440" progId="">
                  <p:embed/>
                </p:oleObj>
              </mc:Choice>
              <mc:Fallback>
                <p:oleObj r:id="rId4" imgW="15123600" imgH="6463440" progId="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4B3E6B5E-7F6D-C2FC-0BBD-BCE48C3C29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60184" y="2450709"/>
                        <a:ext cx="4402675" cy="1877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F559EA67-6D36-16F2-F031-CBED7EA8DA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1832" y="4278497"/>
          <a:ext cx="5161013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5288840" imgH="6577560" progId="">
                  <p:embed/>
                </p:oleObj>
              </mc:Choice>
              <mc:Fallback>
                <p:oleObj r:id="rId6" imgW="15288840" imgH="6577560" progId="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F559EA67-6D36-16F2-F031-CBED7EA8DA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1832" y="4278497"/>
                        <a:ext cx="5161013" cy="221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3ED16BAD-FA4F-5F48-4AAE-5EDDB0FE1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8123" y="1256772"/>
          <a:ext cx="5148430" cy="293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5250680" imgH="8710920" progId="">
                  <p:embed/>
                </p:oleObj>
              </mc:Choice>
              <mc:Fallback>
                <p:oleObj r:id="rId8" imgW="15250680" imgH="8710920" progId="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3ED16BAD-FA4F-5F48-4AAE-5EDDB0FE1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68123" y="1256772"/>
                        <a:ext cx="5148430" cy="293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56A6835B-5B9C-9489-FD09-5BDE89C12B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0183" y="891941"/>
          <a:ext cx="4402675" cy="1466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5136200" imgH="5053680" progId="">
                  <p:embed/>
                </p:oleObj>
              </mc:Choice>
              <mc:Fallback>
                <p:oleObj r:id="rId10" imgW="15136200" imgH="5053680" progId="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56A6835B-5B9C-9489-FD09-5BDE89C12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60183" y="891941"/>
                        <a:ext cx="4402675" cy="1466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8155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VFX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F563605C-F476-5AC2-1C16-6C7BA4456B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2675" y="2217738"/>
          <a:ext cx="7486650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971320" imgH="4850640" progId="">
                  <p:embed/>
                </p:oleObj>
              </mc:Choice>
              <mc:Fallback>
                <p:oleObj r:id="rId2" imgW="14971320" imgH="4850640" progId="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F563605C-F476-5AC2-1C16-6C7BA4456B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52675" y="2217738"/>
                        <a:ext cx="7486650" cy="241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44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Collage enthält.&#10;&#10;Automatisch generierte Beschreibung">
            <a:extLst>
              <a:ext uri="{FF2B5EF4-FFF2-40B4-BE49-F238E27FC236}">
                <a16:creationId xmlns:a16="http://schemas.microsoft.com/office/drawing/2014/main" id="{9BE3DE96-61EE-6E05-BD84-625FE71F3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1" y="915362"/>
            <a:ext cx="7421218" cy="50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4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ollage, Text, Kunst, Fotomontage enthält.&#10;&#10;Automatisch generierte Beschreibung">
            <a:extLst>
              <a:ext uri="{FF2B5EF4-FFF2-40B4-BE49-F238E27FC236}">
                <a16:creationId xmlns:a16="http://schemas.microsoft.com/office/drawing/2014/main" id="{D0072BC2-28C3-6FAD-D723-DED687D9D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30" y="851675"/>
            <a:ext cx="7858540" cy="51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93" y="491712"/>
            <a:ext cx="6614614" cy="5874576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0" y="612920"/>
            <a:ext cx="6341660" cy="5632160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21" y="668740"/>
            <a:ext cx="6215958" cy="5520520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0" y="612920"/>
            <a:ext cx="6341660" cy="5632160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93" y="487785"/>
            <a:ext cx="6614614" cy="588243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90273FF-80D7-8916-7B42-949CEE7C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14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C6705712-2D7F-D337-ADF0-D0EACB88F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9550" y="996950"/>
          <a:ext cx="92329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8463320" imgH="10387080" progId="">
                  <p:embed/>
                </p:oleObj>
              </mc:Choice>
              <mc:Fallback>
                <p:oleObj r:id="rId2" imgW="18463320" imgH="10387080" progId="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C6705712-2D7F-D337-ADF0-D0EACB88F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9550" y="996950"/>
                        <a:ext cx="923290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C4A05AC8-C269-3BA8-BAAA-0E04E577C8AB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Carbon Regular"/>
              </a:rPr>
              <a:t>Colour</a:t>
            </a:r>
            <a:endParaRPr lang="LID4096" sz="2800" dirty="0">
              <a:latin typeface="Carb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0919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F029C28-205A-C585-EB53-864E7AB4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5C71B35-2007-E66A-09CD-2D487AD1E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Characters | Level of Detail | Animation | Environment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562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7" y="437168"/>
            <a:ext cx="6737446" cy="5983664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4" y="433168"/>
            <a:ext cx="6746452" cy="5991664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3168"/>
            <a:ext cx="6737444" cy="5991664"/>
          </a:xfrm>
          <a:prstGeom prst="rect">
            <a:avLst/>
          </a:prstGeom>
        </p:spPr>
      </p:pic>
      <p:pic>
        <p:nvPicPr>
          <p:cNvPr id="17" name="Picture 16" descr="A collage of a person riding a horse and a person riding a horse&#10;&#10;Description automatically generated with low confidence">
            <a:extLst>
              <a:ext uri="{FF2B5EF4-FFF2-40B4-BE49-F238E27FC236}">
                <a16:creationId xmlns:a16="http://schemas.microsoft.com/office/drawing/2014/main" id="{731196CC-AA8D-BE0A-A7B0-2DF5AEDB7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9" name="Picture 18" descr="A picture containing text, screenshot, mammal&#10;&#10;Description automatically generated">
            <a:extLst>
              <a:ext uri="{FF2B5EF4-FFF2-40B4-BE49-F238E27FC236}">
                <a16:creationId xmlns:a16="http://schemas.microsoft.com/office/drawing/2014/main" id="{41471928-F8E0-17DC-49E8-ECABBDFB7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3168"/>
            <a:ext cx="6737444" cy="59916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F48230-D7BB-E8DF-9694-4747C234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</TotalTime>
  <Words>401</Words>
  <Application>Microsoft Office PowerPoint</Application>
  <PresentationFormat>Widescreen</PresentationFormat>
  <Paragraphs>103</Paragraphs>
  <Slides>33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Apotek ExtraWide Black</vt:lpstr>
      <vt:lpstr>Arial</vt:lpstr>
      <vt:lpstr>Calibri</vt:lpstr>
      <vt:lpstr>Carbon Bold</vt:lpstr>
      <vt:lpstr>Carbon Regular</vt:lpstr>
      <vt:lpstr>Office Theme</vt:lpstr>
      <vt:lpstr>DYGHP?: ART BIBLE</vt:lpstr>
      <vt:lpstr>Inspiration 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Style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</vt:lpstr>
      <vt:lpstr>UI Inspiration</vt:lpstr>
      <vt:lpstr>PowerPoint Presentation</vt:lpstr>
      <vt:lpstr>UI STYLE GUIDE</vt:lpstr>
      <vt:lpstr>UI DESIGN SYSTEM</vt:lpstr>
      <vt:lpstr>PowerPoint Presentation</vt:lpstr>
      <vt:lpstr>VFX</vt:lpstr>
      <vt:lpstr>General Environmental Effect Guidelines</vt:lpstr>
      <vt:lpstr>Action Effect Guidelines</vt:lpstr>
      <vt:lpstr>Key Words</vt:lpstr>
      <vt:lpstr>Technical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Waiyaki K Francesco Otieno</dc:creator>
  <cp:lastModifiedBy>Waiyaki K Francesco Otieno</cp:lastModifiedBy>
  <cp:revision>8</cp:revision>
  <dcterms:created xsi:type="dcterms:W3CDTF">2023-06-27T07:34:46Z</dcterms:created>
  <dcterms:modified xsi:type="dcterms:W3CDTF">2023-08-16T11:15:37Z</dcterms:modified>
</cp:coreProperties>
</file>